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406" r:id="rId4"/>
    <p:sldId id="407" r:id="rId5"/>
    <p:sldId id="383" r:id="rId6"/>
    <p:sldId id="408" r:id="rId7"/>
    <p:sldId id="409" r:id="rId8"/>
    <p:sldId id="410" r:id="rId9"/>
    <p:sldId id="411" r:id="rId10"/>
    <p:sldId id="412" r:id="rId11"/>
    <p:sldId id="413" r:id="rId12"/>
    <p:sldId id="328" r:id="rId13"/>
    <p:sldId id="414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Численные методы решения </a:t>
            </a:r>
            <a:br>
              <a:rPr lang="ru-RU" dirty="0"/>
            </a:br>
            <a:r>
              <a:rPr lang="ru-RU" dirty="0"/>
              <a:t>определенных интегралов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Вычислите интеграл, используя формулу Симпсона: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/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5DEB7B-7BAA-4472-976E-8EEF10C22185}"/>
              </a:ext>
            </a:extLst>
          </p:cNvPr>
          <p:cNvSpPr/>
          <p:nvPr/>
        </p:nvSpPr>
        <p:spPr>
          <a:xfrm>
            <a:off x="838200" y="2682621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Интервал интегрирования разбейте на 10 равных частей (</a:t>
            </a:r>
            <a:r>
              <a:rPr lang="en-US" sz="2400" dirty="0"/>
              <a:t>N = 10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6004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62911" y="0"/>
            <a:ext cx="9451648" cy="507305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CD6469-F149-4425-8609-ADA0148B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1" y="507305"/>
            <a:ext cx="9230144" cy="62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5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Составьте программу для вычисления определенных интегралов по формулам прямоугольников, трапеций и Симпсона: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FC2D6DA-A9D7-4D61-ACD2-A236B4076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706331"/>
                  </p:ext>
                </p:extLst>
              </p:nvPr>
            </p:nvGraphicFramePr>
            <p:xfrm>
              <a:off x="1675472" y="2612460"/>
              <a:ext cx="8128000" cy="359645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8050">
                      <a:extLst>
                        <a:ext uri="{9D8B030D-6E8A-4147-A177-3AD203B41FA5}">
                          <a16:colId xmlns:a16="http://schemas.microsoft.com/office/drawing/2014/main" val="167928844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22084350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837301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Интеграл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Число интервалов разбиения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91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ad>
                                      <m:radPr>
                                        <m:degHide m:val="on"/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ⅆ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ru-RU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+16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706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  <m:sup>
                                    <m: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ⅆ</m:t>
                                            </m:r>
                                            <m: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ru-RU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𝑐𝑜𝑠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=20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4279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ctrlPr>
                                                  <a:rPr lang="ru-RU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  <m: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  <m:t>ⅆ</m:t>
                                        </m:r>
                                        <m: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5859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FC2D6DA-A9D7-4D61-ACD2-A236B4076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706331"/>
                  </p:ext>
                </p:extLst>
              </p:nvPr>
            </p:nvGraphicFramePr>
            <p:xfrm>
              <a:off x="1675472" y="2612460"/>
              <a:ext cx="8128000" cy="359645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8050">
                      <a:extLst>
                        <a:ext uri="{9D8B030D-6E8A-4147-A177-3AD203B41FA5}">
                          <a16:colId xmlns:a16="http://schemas.microsoft.com/office/drawing/2014/main" val="167928844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22084350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837301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Интеграл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Число интервалов разбиения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91513"/>
                      </a:ext>
                    </a:extLst>
                  </a:tr>
                  <a:tr h="1063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94" t="-37714" r="-100630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394" t="-37714" r="-630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064940"/>
                      </a:ext>
                    </a:extLst>
                  </a:tr>
                  <a:tr h="1136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94" t="-128877" r="-100630" b="-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394" t="-128877" r="-630" b="-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4279022"/>
                      </a:ext>
                    </a:extLst>
                  </a:tr>
                  <a:tr h="1025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94" t="-254762" r="-10063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394" t="-254762" r="-63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8593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5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Используя формулы прямоугольников, трапеций и Симпсона, вычислите значение энтропии воды при ее нагревании от 400 до 500 К по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42F4E0C-A18C-41E4-9154-CCD30822BA0B}"/>
                  </a:ext>
                </a:extLst>
              </p:cNvPr>
              <p:cNvSpPr/>
              <p:nvPr/>
            </p:nvSpPr>
            <p:spPr>
              <a:xfrm>
                <a:off x="856874" y="4211897"/>
                <a:ext cx="1023653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/>
                  <a:t>Количество молей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400" dirty="0"/>
                  <a:t>, </a:t>
                </a:r>
                <a:br>
                  <a:rPr lang="en-US" sz="2400" dirty="0"/>
                </a:br>
                <a:r>
                  <a:rPr lang="ru-RU" sz="2400" dirty="0"/>
                  <a:t>значение</a:t>
                </a:r>
                <a:r>
                  <a:rPr lang="en-US" sz="2400" dirty="0"/>
                  <a:t> </a:t>
                </a:r>
                <a:r>
                  <a:rPr lang="ru-RU" sz="2400" dirty="0"/>
                  <a:t>теплоемкости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=35.0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ru-RU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Дж</m:t>
                        </m:r>
                      </m:num>
                      <m:den>
                        <m:d>
                          <m:dPr>
                            <m:ctrlP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моль</m:t>
                            </m:r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∙К</m:t>
                            </m:r>
                          </m:e>
                        </m:d>
                      </m:den>
                    </m:f>
                  </m:oMath>
                </a14:m>
                <a:r>
                  <a:rPr lang="ru-RU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ru-RU" sz="2400" dirty="0"/>
                  <a:t>Интервал по температурам разбейте на 10 равных частей.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42F4E0C-A18C-41E4-9154-CCD30822B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4" y="4211897"/>
                <a:ext cx="10236532" cy="1569660"/>
              </a:xfrm>
              <a:prstGeom prst="rect">
                <a:avLst/>
              </a:prstGeom>
              <a:blipFill>
                <a:blip r:embed="rId3"/>
                <a:stretch>
                  <a:fillRect l="-953" t="-13619" b="-9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47F99-15F0-42BD-A7FC-4E532E2AEA95}"/>
                  </a:ext>
                </a:extLst>
              </p:cNvPr>
              <p:cNvSpPr txBox="1"/>
              <p:nvPr/>
            </p:nvSpPr>
            <p:spPr>
              <a:xfrm>
                <a:off x="3933173" y="2869872"/>
                <a:ext cx="2795276" cy="111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500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47F99-15F0-42BD-A7FC-4E532E2AE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173" y="2869872"/>
                <a:ext cx="2795276" cy="1118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530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ПОСТАНОВКА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C2BF2-FF7F-4BA8-BBCA-4466EAE198AC}"/>
              </a:ext>
            </a:extLst>
          </p:cNvPr>
          <p:cNvSpPr txBox="1"/>
          <p:nvPr/>
        </p:nvSpPr>
        <p:spPr>
          <a:xfrm>
            <a:off x="838200" y="947766"/>
            <a:ext cx="4150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Вычислить определенный интеграл: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40F932-E629-40F3-BF11-9E462F7A8501}"/>
                  </a:ext>
                </a:extLst>
              </p:cNvPr>
              <p:cNvSpPr txBox="1"/>
              <p:nvPr/>
            </p:nvSpPr>
            <p:spPr>
              <a:xfrm>
                <a:off x="3180823" y="1342714"/>
                <a:ext cx="1553759" cy="933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40F932-E629-40F3-BF11-9E462F7A8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23" y="1342714"/>
                <a:ext cx="1553759" cy="933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7E8D554-51D8-4C31-B7F0-A5964EF6770E}"/>
                  </a:ext>
                </a:extLst>
              </p:cNvPr>
              <p:cNvSpPr/>
              <p:nvPr/>
            </p:nvSpPr>
            <p:spPr>
              <a:xfrm>
                <a:off x="838200" y="2276368"/>
                <a:ext cx="62390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при условии, что </a:t>
                </a:r>
                <a:r>
                  <a:rPr lang="ru-RU" i="1" dirty="0"/>
                  <a:t>а</a:t>
                </a:r>
                <a:r>
                  <a:rPr lang="ru-RU" dirty="0"/>
                  <a:t> и </a:t>
                </a:r>
                <a:r>
                  <a:rPr lang="ru-RU" i="1" dirty="0"/>
                  <a:t>b</a:t>
                </a:r>
                <a:r>
                  <a:rPr lang="ru-RU" dirty="0"/>
                  <a:t> конечны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является непрерывной функцией </a:t>
                </a:r>
                <a:r>
                  <a:rPr lang="ru-RU" i="1" dirty="0"/>
                  <a:t>х</a:t>
                </a:r>
                <a:r>
                  <a:rPr lang="ru-RU" dirty="0"/>
                  <a:t> на всем интервале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ru-RU" dirty="0"/>
                  <a:t>. 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7E8D554-51D8-4C31-B7F0-A5964EF67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76368"/>
                <a:ext cx="6239005" cy="646331"/>
              </a:xfrm>
              <a:prstGeom prst="rect">
                <a:avLst/>
              </a:prstGeom>
              <a:blipFill>
                <a:blip r:embed="rId3"/>
                <a:stretch>
                  <a:fillRect l="-880" t="-4717" r="-782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0935D3-F22D-4824-822C-74180686112C}"/>
              </a:ext>
            </a:extLst>
          </p:cNvPr>
          <p:cNvSpPr/>
          <p:nvPr/>
        </p:nvSpPr>
        <p:spPr>
          <a:xfrm>
            <a:off x="838200" y="2922699"/>
            <a:ext cx="6239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Во многих случаях, когда подынтегральная функция задана в аналитическом виде, интеграл от этой функции в пределах от </a:t>
            </a:r>
            <a:r>
              <a:rPr lang="ru-RU" i="1" dirty="0"/>
              <a:t>а</a:t>
            </a:r>
            <a:r>
              <a:rPr lang="ru-RU" dirty="0"/>
              <a:t> до </a:t>
            </a:r>
            <a:r>
              <a:rPr lang="ru-RU" i="1" dirty="0"/>
              <a:t>b</a:t>
            </a:r>
            <a:r>
              <a:rPr lang="ru-RU" dirty="0"/>
              <a:t> может быть вычислен по формуле Ньютона–Лейбница: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076AD0-DA4B-451F-AF36-3C28DA097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7205" y="1180055"/>
            <a:ext cx="5025026" cy="3589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075772-3F9B-4DE6-8FB2-8677D89F14D0}"/>
                  </a:ext>
                </a:extLst>
              </p:cNvPr>
              <p:cNvSpPr txBox="1"/>
              <p:nvPr/>
            </p:nvSpPr>
            <p:spPr>
              <a:xfrm>
                <a:off x="2052180" y="3846029"/>
                <a:ext cx="3625480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075772-3F9B-4DE6-8FB2-8677D89F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80" y="3846029"/>
                <a:ext cx="362548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3B4B3E1-2E13-4A67-94DD-13500EE01F04}"/>
              </a:ext>
            </a:extLst>
          </p:cNvPr>
          <p:cNvSpPr/>
          <p:nvPr/>
        </p:nvSpPr>
        <p:spPr>
          <a:xfrm>
            <a:off x="838199" y="4769359"/>
            <a:ext cx="9857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Однако этой формулой часто нельзя воспользоваться по</a:t>
            </a:r>
            <a:r>
              <a:rPr lang="en-US" dirty="0"/>
              <a:t> </a:t>
            </a:r>
            <a:r>
              <a:rPr lang="ru-RU" dirty="0"/>
              <a:t>следующим причинам: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9D2B8C5-7522-43E6-91BA-F2AD87969446}"/>
              </a:ext>
            </a:extLst>
          </p:cNvPr>
          <p:cNvSpPr/>
          <p:nvPr/>
        </p:nvSpPr>
        <p:spPr>
          <a:xfrm>
            <a:off x="838197" y="5138691"/>
            <a:ext cx="985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первообразная функция f(x) слишком сложна и ее нельзя выразить в элементарных функциях;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функция f(x) задана в виде таблицы, что особенно часто встречается в задачах химической технологии при обработке экспериментальных данных.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197" y="6059575"/>
            <a:ext cx="9857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Задача численного интегрирования состоит в нахождении приближенного значения интеграла по заданным или вычисленным значениям. 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ПРЯМОУГОЛЬНИКОВ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Метод заключается  в приближенном вычислении площади под графиком суммированием площадей конечного числа прямоугольников, ширина которых будет определяться расстоянием между соответствующими соседними узлами интегрирования, высота – значением подынтегральной функции в этих узлах.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63996D-352F-41F6-AB6E-91C465B37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6954" y="2133906"/>
            <a:ext cx="64008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/>
              <p:nvPr/>
            </p:nvSpPr>
            <p:spPr>
              <a:xfrm>
                <a:off x="1330307" y="2148095"/>
                <a:ext cx="3944541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+0.5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307" y="2148095"/>
                <a:ext cx="3944541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/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n – </a:t>
                </a:r>
                <a:r>
                  <a:rPr lang="ru-RU" dirty="0"/>
                  <a:t>число интервалов разбиения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  <a:blipFill>
                <a:blip r:embed="rId5"/>
                <a:stretch>
                  <a:fillRect l="-1114" b="-5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2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Вычислите интеграл методом прямоугольников: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/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5DEB7B-7BAA-4472-976E-8EEF10C22185}"/>
              </a:ext>
            </a:extLst>
          </p:cNvPr>
          <p:cNvSpPr/>
          <p:nvPr/>
        </p:nvSpPr>
        <p:spPr>
          <a:xfrm>
            <a:off x="838200" y="2682621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Интервал интегрирования разбейте на 10 равных частей (</a:t>
            </a:r>
            <a:r>
              <a:rPr lang="en-US" sz="2400" dirty="0"/>
              <a:t>n = 10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3938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62911" y="327459"/>
            <a:ext cx="9451648" cy="668361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ACB611-9C8E-4CFF-905D-8CDB61FF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1" y="881072"/>
            <a:ext cx="9230144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ТРАПЕЦИЙ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Метод численного интегрирования функции одной переменной, заключающийся в замене на каждом элементарном отрезке подынтегральной функции на многочлен первой степени, то есть линейную функцию. Площадь под графиком функции аппроксимируется прямоугольными трапециями.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/>
              <p:nvPr/>
            </p:nvSpPr>
            <p:spPr>
              <a:xfrm>
                <a:off x="1342833" y="2226942"/>
                <a:ext cx="318356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833" y="2226942"/>
                <a:ext cx="3183564" cy="8402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/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n – </a:t>
                </a:r>
                <a:r>
                  <a:rPr lang="ru-RU" dirty="0"/>
                  <a:t>число интервалов разбиения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  <a:blipFill>
                <a:blip r:embed="rId4"/>
                <a:stretch>
                  <a:fillRect l="-1114" b="-5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6CDC05-2A71-4FBF-807E-6541E521A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6954" y="2038611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1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Вычислите интеграл методом трапеций: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/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5DEB7B-7BAA-4472-976E-8EEF10C22185}"/>
              </a:ext>
            </a:extLst>
          </p:cNvPr>
          <p:cNvSpPr/>
          <p:nvPr/>
        </p:nvSpPr>
        <p:spPr>
          <a:xfrm>
            <a:off x="838200" y="2682621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Интервал интегрирования разбейте на 10 равных частей (</a:t>
            </a:r>
            <a:r>
              <a:rPr lang="en-US" sz="2400" dirty="0"/>
              <a:t>n = 10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0757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62911" y="0"/>
            <a:ext cx="9451648" cy="507305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76F756-6E1E-4946-BD78-F239E7DE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1" y="413969"/>
            <a:ext cx="9230144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5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ФОРМУЛА СИМПСОНА (МЕТОД ПАРАБОЛ)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028EEED-0783-49E2-8558-CE54794894DA}"/>
                  </a:ext>
                </a:extLst>
              </p:cNvPr>
              <p:cNvSpPr/>
              <p:nvPr/>
            </p:nvSpPr>
            <p:spPr>
              <a:xfrm>
                <a:off x="838200" y="947766"/>
                <a:ext cx="908867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Суть метода заключается в приближении подынтегральной функции на отрезке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интерполяционным полиномом второй степени, т.е. приближение графика функции на отрезке параболой. 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028EEED-0783-49E2-8558-CE5479489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9088677" cy="923330"/>
              </a:xfrm>
              <a:prstGeom prst="rect">
                <a:avLst/>
              </a:prstGeom>
              <a:blipFill>
                <a:blip r:embed="rId2"/>
                <a:stretch>
                  <a:fillRect l="-604" t="-3289" r="-604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/>
              <p:nvPr/>
            </p:nvSpPr>
            <p:spPr>
              <a:xfrm>
                <a:off x="2092855" y="1871096"/>
                <a:ext cx="6579365" cy="948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855" y="1871096"/>
                <a:ext cx="6579365" cy="948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/>
              <p:nvPr/>
            </p:nvSpPr>
            <p:spPr>
              <a:xfrm>
                <a:off x="838199" y="3051559"/>
                <a:ext cx="5694893" cy="504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N = 2n – </a:t>
                </a:r>
                <a:r>
                  <a:rPr lang="ru-RU" dirty="0"/>
                  <a:t>число интервалов разбиения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051559"/>
                <a:ext cx="5694893" cy="504946"/>
              </a:xfrm>
              <a:prstGeom prst="rect">
                <a:avLst/>
              </a:prstGeom>
              <a:blipFill>
                <a:blip r:embed="rId4"/>
                <a:stretch>
                  <a:fillRect l="-856" b="-8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964B24-DCDF-4A05-8EA8-BACA9DA9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8656" y="2819369"/>
            <a:ext cx="5541785" cy="39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96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16567</TotalTime>
  <Words>461</Words>
  <Application>Microsoft Office PowerPoint</Application>
  <PresentationFormat>Широкоэкранный</PresentationFormat>
  <Paragraphs>69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PFBeauSansPro-Bold</vt:lpstr>
      <vt:lpstr>Wingdings</vt:lpstr>
      <vt:lpstr>Тема Office</vt:lpstr>
      <vt:lpstr>Углубленный курс информатики</vt:lpstr>
      <vt:lpstr>ПОСТАНОВКА ЗАДАЧИ</vt:lpstr>
      <vt:lpstr>МЕТОД ПРЯМОУГОЛЬНИКОВ</vt:lpstr>
      <vt:lpstr>ПРИМЕР</vt:lpstr>
      <vt:lpstr>РЕАЛИЗАЦИЯ </vt:lpstr>
      <vt:lpstr>МЕТОД ТРАПЕЦИЙ</vt:lpstr>
      <vt:lpstr>ПРИМЕР</vt:lpstr>
      <vt:lpstr>РЕАЛИЗАЦИЯ </vt:lpstr>
      <vt:lpstr>ФОРМУЛА СИМПСОНА (МЕТОД ПАРАБОЛ)</vt:lpstr>
      <vt:lpstr>ПРИМЕР</vt:lpstr>
      <vt:lpstr>РЕАЛИЗАЦИЯ </vt:lpstr>
      <vt:lpstr>Задание 1</vt:lpstr>
      <vt:lpstr>Задание 2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499</cp:revision>
  <dcterms:created xsi:type="dcterms:W3CDTF">2020-11-19T09:51:55Z</dcterms:created>
  <dcterms:modified xsi:type="dcterms:W3CDTF">2021-05-29T14:37:21Z</dcterms:modified>
</cp:coreProperties>
</file>